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4938E24-1863-48AD-88E2-7D454CC31E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38E24-1863-48AD-88E2-7D454CC31E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8" name="Slide Number Placeholder 7"/>
          <p:cNvSpPr>
            <a:spLocks noGrp="1"/>
          </p:cNvSpPr>
          <p:nvPr>
            <p:ph type="sldNum" sz="quarter" idx="11"/>
          </p:nvPr>
        </p:nvSpPr>
        <p:spPr/>
        <p:txBody>
          <a:bodyPr/>
          <a:lstStyle/>
          <a:p>
            <a:fld id="{A4938E24-1863-48AD-88E2-7D454CC31E54}"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DA95EE-FDC3-438A-BE0F-384D59B93F21}" type="datetimeFigureOut">
              <a:rPr lang="en-US" smtClean="0"/>
              <a:pPr/>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A4938E24-1863-48AD-88E2-7D454CC31E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23DA95EE-FDC3-438A-BE0F-384D59B93F21}" type="datetimeFigureOut">
              <a:rPr lang="en-US" smtClean="0"/>
              <a:pPr/>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38E24-1863-48AD-88E2-7D454CC31E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DA95EE-FDC3-438A-BE0F-384D59B93F21}" type="datetimeFigureOut">
              <a:rPr lang="en-US" smtClean="0"/>
              <a:pPr/>
              <a:t>11/16/2024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4938E24-1863-48AD-88E2-7D454CC31E5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3429000"/>
            <a:ext cx="6300060" cy="2246769"/>
          </a:xfrm>
          <a:prstGeom prst="rect">
            <a:avLst/>
          </a:prstGeom>
          <a:noFill/>
        </p:spPr>
        <p:txBody>
          <a:bodyPr wrap="square" rtlCol="0">
            <a:spAutoFit/>
          </a:bodyPr>
          <a:lstStyle/>
          <a:p>
            <a:pPr algn="ctr"/>
            <a:r>
              <a:rPr lang="en-US" sz="2000" b="1" dirty="0" smtClean="0">
                <a:solidFill>
                  <a:srgbClr val="002060"/>
                </a:solidFill>
              </a:rPr>
              <a:t>PRESENTED FOR BNGH- 1</a:t>
            </a:r>
            <a:r>
              <a:rPr lang="en-US" sz="2000" b="1" baseline="30000" dirty="0" smtClean="0">
                <a:solidFill>
                  <a:srgbClr val="002060"/>
                </a:solidFill>
              </a:rPr>
              <a:t>ST</a:t>
            </a:r>
            <a:r>
              <a:rPr lang="en-US" sz="2000" b="1" dirty="0" smtClean="0">
                <a:solidFill>
                  <a:srgbClr val="002060"/>
                </a:solidFill>
              </a:rPr>
              <a:t>  SEM </a:t>
            </a:r>
          </a:p>
          <a:p>
            <a:pPr algn="ctr"/>
            <a:r>
              <a:rPr lang="en-US" sz="2000" b="1" dirty="0" smtClean="0">
                <a:solidFill>
                  <a:srgbClr val="FF0000"/>
                </a:solidFill>
              </a:rPr>
              <a:t>DR. </a:t>
            </a:r>
            <a:r>
              <a:rPr lang="en-US" sz="2000" b="1" smtClean="0">
                <a:solidFill>
                  <a:srgbClr val="FF0000"/>
                </a:solidFill>
              </a:rPr>
              <a:t>PROKASH BISWAS</a:t>
            </a:r>
            <a:endParaRPr lang="en-US" sz="2000" b="1" dirty="0" smtClean="0">
              <a:solidFill>
                <a:srgbClr val="FF0000"/>
              </a:solidFill>
            </a:endParaRPr>
          </a:p>
          <a:p>
            <a:pPr algn="ctr"/>
            <a:r>
              <a:rPr lang="en-US" sz="2000" b="1" dirty="0" smtClean="0">
                <a:solidFill>
                  <a:srgbClr val="002060"/>
                </a:solidFill>
              </a:rPr>
              <a:t>ASSISTANT PROFESSOR</a:t>
            </a:r>
          </a:p>
          <a:p>
            <a:pPr algn="ctr"/>
            <a:r>
              <a:rPr lang="en-US" sz="2000" b="1" dirty="0" smtClean="0">
                <a:solidFill>
                  <a:srgbClr val="002060"/>
                </a:solidFill>
              </a:rPr>
              <a:t>DEPARTMENT OF BENGALI</a:t>
            </a:r>
          </a:p>
          <a:p>
            <a:pPr algn="ctr"/>
            <a:r>
              <a:rPr lang="en-US" sz="2000" b="1" dirty="0" smtClean="0">
                <a:solidFill>
                  <a:srgbClr val="002060"/>
                </a:solidFill>
              </a:rPr>
              <a:t> AMMT COLLEGE</a:t>
            </a:r>
          </a:p>
          <a:p>
            <a:pPr algn="ctr"/>
            <a:endParaRPr lang="en-US" sz="2000" b="1" dirty="0" smtClean="0">
              <a:solidFill>
                <a:schemeClr val="bg1">
                  <a:lumMod val="95000"/>
                  <a:lumOff val="5000"/>
                </a:schemeClr>
              </a:solidFill>
            </a:endParaRPr>
          </a:p>
          <a:p>
            <a:pPr algn="ctr"/>
            <a:endParaRPr lang="en-US" sz="2000" b="1" dirty="0">
              <a:solidFill>
                <a:schemeClr val="bg1">
                  <a:lumMod val="95000"/>
                  <a:lumOff val="5000"/>
                </a:schemeClr>
              </a:solidFill>
            </a:endParaRPr>
          </a:p>
        </p:txBody>
      </p:sp>
      <p:sp>
        <p:nvSpPr>
          <p:cNvPr id="3" name="TextBox 2"/>
          <p:cNvSpPr txBox="1"/>
          <p:nvPr/>
        </p:nvSpPr>
        <p:spPr>
          <a:xfrm>
            <a:off x="381000" y="685800"/>
            <a:ext cx="8354090" cy="1200329"/>
          </a:xfrm>
          <a:prstGeom prst="rect">
            <a:avLst/>
          </a:prstGeom>
          <a:noFill/>
        </p:spPr>
        <p:txBody>
          <a:bodyPr wrap="square" rtlCol="0">
            <a:spAutoFit/>
          </a:bodyPr>
          <a:lstStyle/>
          <a:p>
            <a:pPr algn="ctr"/>
            <a:r>
              <a:rPr lang="bn-BD" sz="2400" b="1" u="sng" dirty="0" smtClean="0">
                <a:solidFill>
                  <a:schemeClr val="bg1"/>
                </a:solidFill>
              </a:rPr>
              <a:t>বিষয়- </a:t>
            </a:r>
          </a:p>
          <a:p>
            <a:pPr algn="ctr"/>
            <a:r>
              <a:rPr lang="bn-BD" sz="2400" b="1" u="sng" dirty="0">
                <a:solidFill>
                  <a:schemeClr val="bg1"/>
                </a:solidFill>
              </a:rPr>
              <a:t>শব্দার্থ পরিবর্তন </a:t>
            </a:r>
            <a:r>
              <a:rPr lang="bn-IN" sz="2400" b="1" u="sng" dirty="0" smtClean="0">
                <a:solidFill>
                  <a:schemeClr val="bg1"/>
                </a:solidFill>
              </a:rPr>
              <a:t>কারণ ও ধারা </a:t>
            </a:r>
            <a:endParaRPr lang="en-US" sz="2400" b="1" u="sng" dirty="0">
              <a:solidFill>
                <a:schemeClr val="bg1"/>
              </a:solidFill>
            </a:endParaRPr>
          </a:p>
          <a:p>
            <a:pPr algn="ctr"/>
            <a:endParaRPr lang="en-US" sz="24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1" y="609600"/>
            <a:ext cx="8534400" cy="5632311"/>
          </a:xfrm>
          <a:prstGeom prst="rect">
            <a:avLst/>
          </a:prstGeom>
          <a:noFill/>
        </p:spPr>
        <p:txBody>
          <a:bodyPr wrap="square" rtlCol="0">
            <a:spAutoFit/>
          </a:bodyPr>
          <a:lstStyle/>
          <a:p>
            <a:r>
              <a:rPr lang="bn-BD" sz="2800" b="1" dirty="0">
                <a:solidFill>
                  <a:schemeClr val="bg1"/>
                </a:solidFill>
                <a:latin typeface="Kalpurush" pitchFamily="2" charset="0"/>
                <a:cs typeface="Kalpurush" pitchFamily="2" charset="0"/>
              </a:rPr>
              <a:t>শব্দার্থ পরিবর্তন কাকে বলে ও কয় </a:t>
            </a:r>
            <a:r>
              <a:rPr lang="bn-BD" sz="2800" b="1" dirty="0" smtClean="0">
                <a:solidFill>
                  <a:schemeClr val="bg1"/>
                </a:solidFill>
                <a:latin typeface="Kalpurush" pitchFamily="2" charset="0"/>
                <a:cs typeface="Kalpurush" pitchFamily="2" charset="0"/>
              </a:rPr>
              <a:t>প্রকার - </a:t>
            </a:r>
            <a:endParaRPr lang="en-US" sz="2800" b="1" dirty="0">
              <a:solidFill>
                <a:schemeClr val="bg1"/>
              </a:solidFill>
              <a:latin typeface="Kalpurush" pitchFamily="2" charset="0"/>
              <a:cs typeface="Kalpurush" pitchFamily="2" charset="0"/>
            </a:endParaRPr>
          </a:p>
          <a:p>
            <a:pPr algn="just"/>
            <a:r>
              <a:rPr lang="en-US" sz="2000" dirty="0">
                <a:latin typeface="Kalpurush" pitchFamily="2" charset="0"/>
                <a:cs typeface="Kalpurush" pitchFamily="2" charset="0"/>
              </a:rPr>
              <a:t>      </a:t>
            </a:r>
            <a:r>
              <a:rPr lang="bn-BD" sz="2400" dirty="0">
                <a:latin typeface="Kalpurush" pitchFamily="2" charset="0"/>
                <a:cs typeface="Kalpurush" pitchFamily="2" charset="0"/>
              </a:rPr>
              <a:t>কোনো শব্দ ভাষায় বহুদিন ব্যবহৃত হলে একদিকে যেমন ভাষায় জীর্ণতা আসে অন্যদিকে তেমনি মানসিক কারণ বা বহিঃপ্রভাবের ফলে অর্থে অনাবশ্যক বস্তুর সঞ্চয় জমে তাকে পৃথুলতাও দান করে। অর্থাৎ ভাষায় অনেক শব্দই চিরকাল একই অর্থে ব্যবহৃত হয় না </a:t>
            </a:r>
            <a:r>
              <a:rPr lang="en-US" sz="2400" dirty="0">
                <a:latin typeface="Kalpurush" pitchFamily="2" charset="0"/>
                <a:cs typeface="Kalpurush" pitchFamily="2" charset="0"/>
              </a:rPr>
              <a:t>, </a:t>
            </a:r>
            <a:r>
              <a:rPr lang="bn-BD" sz="2400" dirty="0">
                <a:latin typeface="Kalpurush" pitchFamily="2" charset="0"/>
                <a:cs typeface="Kalpurush" pitchFamily="2" charset="0"/>
              </a:rPr>
              <a:t>অর্থের পরিবর্তন হয়ে যায়। এইভাবে</a:t>
            </a:r>
            <a:r>
              <a:rPr lang="en-US" sz="2400" dirty="0">
                <a:latin typeface="Kalpurush" pitchFamily="2" charset="0"/>
                <a:cs typeface="Kalpurush" pitchFamily="2" charset="0"/>
              </a:rPr>
              <a:t>, </a:t>
            </a:r>
            <a:r>
              <a:rPr lang="bn-BD" sz="2400" dirty="0">
                <a:latin typeface="Kalpurush" pitchFamily="2" charset="0"/>
                <a:cs typeface="Kalpurush" pitchFamily="2" charset="0"/>
              </a:rPr>
              <a:t>ভাষায় ব্যবহৃত শব্দের আদি অর্থ কালক্রমে নানা ভাবে বিবর্তিত হয়ে আংশিক বা সম্পূর্ণ ভিন্ন অর্থে উপনীত হবার প্রক্রিয়াকে বলে শব্দার্থ পরিবর্তন।</a:t>
            </a:r>
            <a:r>
              <a:rPr lang="en-US" sz="2400" dirty="0">
                <a:latin typeface="Kalpurush" pitchFamily="2" charset="0"/>
                <a:cs typeface="Kalpurush" pitchFamily="2" charset="0"/>
              </a:rPr>
              <a:t>  </a:t>
            </a:r>
            <a:r>
              <a:rPr lang="bn-BD" sz="2400" dirty="0">
                <a:latin typeface="Kalpurush" pitchFamily="2" charset="0"/>
                <a:cs typeface="Kalpurush" pitchFamily="2" charset="0"/>
              </a:rPr>
              <a:t>শব্দার্থ পরিবর্তনের ধারা কটি</a:t>
            </a:r>
            <a:r>
              <a:rPr lang="en-US" sz="2400" dirty="0">
                <a:latin typeface="Kalpurush" pitchFamily="2" charset="0"/>
                <a:cs typeface="Kalpurush" pitchFamily="2" charset="0"/>
              </a:rPr>
              <a:t>, </a:t>
            </a:r>
            <a:r>
              <a:rPr lang="bn-BD" sz="2400" dirty="0">
                <a:latin typeface="Kalpurush" pitchFamily="2" charset="0"/>
                <a:cs typeface="Kalpurush" pitchFamily="2" charset="0"/>
              </a:rPr>
              <a:t>এ সম্পর্কে নানা মত থাকলেও একে মোটামুটি পাঁচটি শ্রেণিতে ভাগ করা হয়। যথা </a:t>
            </a:r>
            <a:r>
              <a:rPr lang="bn-BD" sz="2400" dirty="0" smtClean="0">
                <a:latin typeface="Kalpurush" pitchFamily="2" charset="0"/>
                <a:cs typeface="Kalpurush" pitchFamily="2" charset="0"/>
              </a:rPr>
              <a:t>– </a:t>
            </a:r>
          </a:p>
          <a:p>
            <a:r>
              <a:rPr lang="bn-BD" sz="2400" b="1" dirty="0" smtClean="0">
                <a:solidFill>
                  <a:srgbClr val="FF0000"/>
                </a:solidFill>
                <a:latin typeface="Kalpurush" pitchFamily="2" charset="0"/>
                <a:cs typeface="Kalpurush" pitchFamily="2" charset="0"/>
              </a:rPr>
              <a:t>১</a:t>
            </a:r>
            <a:r>
              <a:rPr lang="bn-BD" sz="2400" b="1" dirty="0">
                <a:solidFill>
                  <a:srgbClr val="FF0000"/>
                </a:solidFill>
                <a:latin typeface="Kalpurush" pitchFamily="2" charset="0"/>
                <a:cs typeface="Kalpurush" pitchFamily="2" charset="0"/>
              </a:rPr>
              <a:t>) অর্থপ্রসার বা অর্থ বিস্তার </a:t>
            </a:r>
            <a:endParaRPr lang="bn-BD" sz="2400" b="1" dirty="0" smtClean="0">
              <a:solidFill>
                <a:srgbClr val="FF0000"/>
              </a:solidFill>
              <a:latin typeface="Kalpurush" pitchFamily="2" charset="0"/>
              <a:cs typeface="Kalpurush" pitchFamily="2" charset="0"/>
            </a:endParaRPr>
          </a:p>
          <a:p>
            <a:r>
              <a:rPr lang="bn-BD" sz="2400" b="1" dirty="0" smtClean="0">
                <a:solidFill>
                  <a:srgbClr val="FF0000"/>
                </a:solidFill>
                <a:latin typeface="Kalpurush" pitchFamily="2" charset="0"/>
                <a:cs typeface="Kalpurush" pitchFamily="2" charset="0"/>
              </a:rPr>
              <a:t>২</a:t>
            </a:r>
            <a:r>
              <a:rPr lang="bn-BD" sz="2400" b="1" dirty="0">
                <a:solidFill>
                  <a:srgbClr val="FF0000"/>
                </a:solidFill>
                <a:latin typeface="Kalpurush" pitchFamily="2" charset="0"/>
                <a:cs typeface="Kalpurush" pitchFamily="2" charset="0"/>
              </a:rPr>
              <a:t>) অর্থসংকোচন </a:t>
            </a:r>
            <a:endParaRPr lang="bn-BD" sz="2400" b="1" dirty="0" smtClean="0">
              <a:solidFill>
                <a:srgbClr val="FF0000"/>
              </a:solidFill>
              <a:latin typeface="Kalpurush" pitchFamily="2" charset="0"/>
              <a:cs typeface="Kalpurush" pitchFamily="2" charset="0"/>
            </a:endParaRPr>
          </a:p>
          <a:p>
            <a:r>
              <a:rPr lang="bn-BD" sz="2400" b="1" dirty="0" smtClean="0">
                <a:solidFill>
                  <a:srgbClr val="FF0000"/>
                </a:solidFill>
                <a:latin typeface="Kalpurush" pitchFamily="2" charset="0"/>
                <a:cs typeface="Kalpurush" pitchFamily="2" charset="0"/>
              </a:rPr>
              <a:t>৩</a:t>
            </a:r>
            <a:r>
              <a:rPr lang="bn-BD" sz="2400" b="1" dirty="0">
                <a:solidFill>
                  <a:srgbClr val="FF0000"/>
                </a:solidFill>
                <a:latin typeface="Kalpurush" pitchFamily="2" charset="0"/>
                <a:cs typeface="Kalpurush" pitchFamily="2" charset="0"/>
              </a:rPr>
              <a:t>) অর্থসংশ্লেষ বা </a:t>
            </a:r>
            <a:r>
              <a:rPr lang="bn-BD" sz="2400" b="1" dirty="0" smtClean="0">
                <a:solidFill>
                  <a:srgbClr val="FF0000"/>
                </a:solidFill>
                <a:latin typeface="Kalpurush" pitchFamily="2" charset="0"/>
                <a:cs typeface="Kalpurush" pitchFamily="2" charset="0"/>
              </a:rPr>
              <a:t>অর্থসংক্রম</a:t>
            </a:r>
          </a:p>
          <a:p>
            <a:r>
              <a:rPr lang="bn-BD" sz="2400" b="1" dirty="0" smtClean="0">
                <a:solidFill>
                  <a:srgbClr val="FF0000"/>
                </a:solidFill>
                <a:latin typeface="Kalpurush" pitchFamily="2" charset="0"/>
                <a:cs typeface="Kalpurush" pitchFamily="2" charset="0"/>
              </a:rPr>
              <a:t>৪)</a:t>
            </a:r>
            <a:r>
              <a:rPr lang="bn-IN" sz="2400" b="1" dirty="0" smtClean="0">
                <a:solidFill>
                  <a:srgbClr val="FF0000"/>
                </a:solidFill>
                <a:latin typeface="Kalpurush" pitchFamily="2" charset="0"/>
                <a:cs typeface="Kalpurush" pitchFamily="2" charset="0"/>
              </a:rPr>
              <a:t> </a:t>
            </a:r>
            <a:r>
              <a:rPr lang="bn-BD" sz="2400" b="1" dirty="0" smtClean="0">
                <a:solidFill>
                  <a:srgbClr val="FF0000"/>
                </a:solidFill>
                <a:latin typeface="Kalpurush" pitchFamily="2" charset="0"/>
                <a:cs typeface="Kalpurush" pitchFamily="2" charset="0"/>
              </a:rPr>
              <a:t>অর্থের </a:t>
            </a:r>
            <a:r>
              <a:rPr lang="bn-BD" sz="2400" b="1" dirty="0">
                <a:solidFill>
                  <a:srgbClr val="FF0000"/>
                </a:solidFill>
                <a:latin typeface="Kalpurush" pitchFamily="2" charset="0"/>
                <a:cs typeface="Kalpurush" pitchFamily="2" charset="0"/>
              </a:rPr>
              <a:t>উৎকর্ষ বা অর্থোন্নতি </a:t>
            </a:r>
            <a:endParaRPr lang="bn-BD" sz="2400" b="1" dirty="0" smtClean="0">
              <a:solidFill>
                <a:srgbClr val="FF0000"/>
              </a:solidFill>
              <a:latin typeface="Kalpurush" pitchFamily="2" charset="0"/>
              <a:cs typeface="Kalpurush" pitchFamily="2" charset="0"/>
            </a:endParaRPr>
          </a:p>
          <a:p>
            <a:r>
              <a:rPr lang="bn-BD" sz="2400" b="1" dirty="0" smtClean="0">
                <a:solidFill>
                  <a:srgbClr val="FF0000"/>
                </a:solidFill>
                <a:latin typeface="Kalpurush" pitchFamily="2" charset="0"/>
                <a:cs typeface="Kalpurush" pitchFamily="2" charset="0"/>
              </a:rPr>
              <a:t>৫</a:t>
            </a:r>
            <a:r>
              <a:rPr lang="bn-BD" sz="2400" b="1" dirty="0">
                <a:solidFill>
                  <a:srgbClr val="FF0000"/>
                </a:solidFill>
                <a:latin typeface="Kalpurush" pitchFamily="2" charset="0"/>
                <a:cs typeface="Kalpurush" pitchFamily="2" charset="0"/>
              </a:rPr>
              <a:t>) অর্থের অপকর্ষ বা অর্থাবনতি।</a:t>
            </a:r>
            <a:endParaRPr lang="en-US" sz="2400" b="1" dirty="0">
              <a:solidFill>
                <a:srgbClr val="FF0000"/>
              </a:solidFill>
              <a:latin typeface="Kalpurush" pitchFamily="2" charset="0"/>
              <a:cs typeface="Kalpurush" pitchFamily="2" charset="0"/>
            </a:endParaRPr>
          </a:p>
          <a:p>
            <a:endParaRPr lang="en-US" sz="2000" dirty="0">
              <a:latin typeface="Kalpurush" pitchFamily="2" charset="0"/>
              <a:cs typeface="Kalpurush"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09600"/>
            <a:ext cx="8686800" cy="6309420"/>
          </a:xfrm>
          <a:prstGeom prst="rect">
            <a:avLst/>
          </a:prstGeom>
          <a:noFill/>
        </p:spPr>
        <p:txBody>
          <a:bodyPr wrap="square" rtlCol="0">
            <a:spAutoFit/>
          </a:bodyPr>
          <a:lstStyle/>
          <a:p>
            <a:r>
              <a:rPr lang="bn-BD" sz="2400" b="1" dirty="0">
                <a:solidFill>
                  <a:schemeClr val="bg1"/>
                </a:solidFill>
                <a:latin typeface="Kalpurush" pitchFamily="2" charset="0"/>
                <a:cs typeface="Kalpurush" pitchFamily="2" charset="0"/>
              </a:rPr>
              <a:t>শব্দার্থ পরিবর্তনের বিভিন্ন ধারা</a:t>
            </a:r>
            <a:endParaRPr lang="en-US" sz="2400" dirty="0">
              <a:solidFill>
                <a:schemeClr val="bg1"/>
              </a:solidFill>
              <a:latin typeface="Kalpurush" pitchFamily="2" charset="0"/>
              <a:cs typeface="Kalpurush" pitchFamily="2" charset="0"/>
            </a:endParaRPr>
          </a:p>
          <a:p>
            <a:r>
              <a:rPr lang="bn-BD" sz="2400" b="1" dirty="0">
                <a:solidFill>
                  <a:srgbClr val="FF0000"/>
                </a:solidFill>
                <a:latin typeface="Kalpurush" pitchFamily="2" charset="0"/>
                <a:cs typeface="Kalpurush" pitchFamily="2" charset="0"/>
              </a:rPr>
              <a:t>১. অর্থবিস্তার বা অর্থপ্রসার</a:t>
            </a:r>
            <a:endParaRPr lang="en-US" sz="2400" dirty="0">
              <a:solidFill>
                <a:srgbClr val="FF0000"/>
              </a:solidFill>
              <a:latin typeface="Kalpurush" pitchFamily="2" charset="0"/>
              <a:cs typeface="Kalpurush" pitchFamily="2" charset="0"/>
            </a:endParaRPr>
          </a:p>
          <a:p>
            <a:r>
              <a:rPr lang="en-US" sz="2000" dirty="0">
                <a:latin typeface="Kalpurush" pitchFamily="2" charset="0"/>
                <a:cs typeface="Kalpurush" pitchFamily="2" charset="0"/>
              </a:rPr>
              <a:t> </a:t>
            </a:r>
            <a:r>
              <a:rPr lang="bn-BD" sz="2000" dirty="0">
                <a:latin typeface="Kalpurush" pitchFamily="2" charset="0"/>
                <a:cs typeface="Kalpurush" pitchFamily="2" charset="0"/>
              </a:rPr>
              <a:t>যদি কোনো শব্দ প্রথমে কোনো সংকীর্ণ ভাব বা সীমাবদ্ধ বস্তু কে বোঝায় এবং কিছুকাল পরে ব্যাপক ভাব বা অধিকতর বস্তুকে বোঝায় তবে সেই প্রক্রিয়াকে অর্থবিস্তার বা অর্থপ্রসার বলে।</a:t>
            </a:r>
            <a:r>
              <a:rPr lang="en-US" sz="2000" dirty="0">
                <a:latin typeface="Kalpurush" pitchFamily="2" charset="0"/>
                <a:cs typeface="Kalpurush" pitchFamily="2" charset="0"/>
              </a:rPr>
              <a:t> </a:t>
            </a:r>
          </a:p>
          <a:p>
            <a:r>
              <a:rPr lang="bn-BD" sz="2000" b="1" dirty="0">
                <a:solidFill>
                  <a:srgbClr val="FF0000"/>
                </a:solidFill>
                <a:latin typeface="Kalpurush" pitchFamily="2" charset="0"/>
                <a:cs typeface="Kalpurush" pitchFamily="2" charset="0"/>
              </a:rPr>
              <a:t>অর্থ বিস্তারের উদাহরণ</a:t>
            </a:r>
            <a:endParaRPr lang="en-US" sz="2000" dirty="0">
              <a:solidFill>
                <a:srgbClr val="FF0000"/>
              </a:solidFill>
              <a:latin typeface="Kalpurush" pitchFamily="2" charset="0"/>
              <a:cs typeface="Kalpurush" pitchFamily="2" charset="0"/>
            </a:endParaRPr>
          </a:p>
          <a:p>
            <a:r>
              <a:rPr lang="bn-BD" sz="2000" b="1" dirty="0">
                <a:solidFill>
                  <a:schemeClr val="bg1"/>
                </a:solidFill>
                <a:latin typeface="Kalpurush" pitchFamily="2" charset="0"/>
                <a:cs typeface="Kalpurush" pitchFamily="2" charset="0"/>
              </a:rPr>
              <a:t>শব্দ</a:t>
            </a:r>
            <a:r>
              <a:rPr lang="en-US" sz="2000" b="1" dirty="0">
                <a:solidFill>
                  <a:schemeClr val="bg1"/>
                </a:solidFill>
                <a:latin typeface="Kalpurush" pitchFamily="2" charset="0"/>
                <a:cs typeface="Kalpurush" pitchFamily="2" charset="0"/>
              </a:rPr>
              <a:t>  -  </a:t>
            </a:r>
            <a:r>
              <a:rPr lang="bn-BD" sz="2000" b="1" dirty="0">
                <a:solidFill>
                  <a:schemeClr val="bg1"/>
                </a:solidFill>
                <a:latin typeface="Kalpurush" pitchFamily="2" charset="0"/>
                <a:cs typeface="Kalpurush" pitchFamily="2" charset="0"/>
              </a:rPr>
              <a:t>মূল অর্থ</a:t>
            </a:r>
            <a:r>
              <a:rPr lang="en-US" sz="2000" b="1" dirty="0">
                <a:solidFill>
                  <a:schemeClr val="bg1"/>
                </a:solidFill>
                <a:latin typeface="Kalpurush" pitchFamily="2" charset="0"/>
                <a:cs typeface="Kalpurush" pitchFamily="2" charset="0"/>
              </a:rPr>
              <a:t>  - </a:t>
            </a:r>
            <a:r>
              <a:rPr lang="bn-BD" sz="2000" b="1" dirty="0">
                <a:solidFill>
                  <a:schemeClr val="bg1"/>
                </a:solidFill>
                <a:latin typeface="Kalpurush" pitchFamily="2" charset="0"/>
                <a:cs typeface="Kalpurush" pitchFamily="2" charset="0"/>
              </a:rPr>
              <a:t>পরিবর্তিত অর্থ</a:t>
            </a:r>
            <a:endParaRPr lang="en-US" sz="2000" b="1" dirty="0">
              <a:solidFill>
                <a:schemeClr val="bg1"/>
              </a:solidFill>
              <a:latin typeface="Kalpurush" pitchFamily="2" charset="0"/>
              <a:cs typeface="Kalpurush" pitchFamily="2" charset="0"/>
            </a:endParaRPr>
          </a:p>
          <a:p>
            <a:r>
              <a:rPr lang="bn-BD" sz="2000" dirty="0">
                <a:latin typeface="Kalpurush" pitchFamily="2" charset="0"/>
                <a:cs typeface="Kalpurush" pitchFamily="2" charset="0"/>
              </a:rPr>
              <a:t>১. বর্ষ - বর্ষাকাল - বৎসর</a:t>
            </a:r>
            <a:r>
              <a:rPr lang="en-US" sz="2000" dirty="0">
                <a:latin typeface="Kalpurush" pitchFamily="2" charset="0"/>
                <a:cs typeface="Kalpurush" pitchFamily="2" charset="0"/>
              </a:rPr>
              <a:t> </a:t>
            </a:r>
          </a:p>
          <a:p>
            <a:r>
              <a:rPr lang="bn-BD" sz="2000" dirty="0">
                <a:latin typeface="Kalpurush" pitchFamily="2" charset="0"/>
                <a:cs typeface="Kalpurush" pitchFamily="2" charset="0"/>
              </a:rPr>
              <a:t>২. পরশু - আগামীকালের পরের দিন - আগামীকালের পরের দিন এবং গতকালের আগের দিন</a:t>
            </a:r>
            <a:r>
              <a:rPr lang="en-US" sz="2000" dirty="0">
                <a:latin typeface="Kalpurush" pitchFamily="2" charset="0"/>
                <a:cs typeface="Kalpurush" pitchFamily="2" charset="0"/>
              </a:rPr>
              <a:t> </a:t>
            </a:r>
          </a:p>
          <a:p>
            <a:r>
              <a:rPr lang="bn-BD" sz="2000" dirty="0">
                <a:latin typeface="Kalpurush" pitchFamily="2" charset="0"/>
                <a:cs typeface="Kalpurush" pitchFamily="2" charset="0"/>
              </a:rPr>
              <a:t>৩. কালি - কালো রঙের - যেকোনো তরল</a:t>
            </a:r>
            <a:r>
              <a:rPr lang="en-US" sz="2000" dirty="0">
                <a:latin typeface="Kalpurush" pitchFamily="2" charset="0"/>
                <a:cs typeface="Kalpurush" pitchFamily="2" charset="0"/>
              </a:rPr>
              <a:t> </a:t>
            </a:r>
          </a:p>
          <a:p>
            <a:r>
              <a:rPr lang="bn-BD" sz="2000" dirty="0">
                <a:latin typeface="Kalpurush" pitchFamily="2" charset="0"/>
                <a:cs typeface="Kalpurush" pitchFamily="2" charset="0"/>
              </a:rPr>
              <a:t>৪. মীরজাফর - মূলত এক ব্যক্তিনাম - যেকোনো বিশ্বাসঘাতক</a:t>
            </a:r>
            <a:r>
              <a:rPr lang="en-US" sz="2000" dirty="0">
                <a:latin typeface="Kalpurush" pitchFamily="2" charset="0"/>
                <a:cs typeface="Kalpurush" pitchFamily="2" charset="0"/>
              </a:rPr>
              <a:t> </a:t>
            </a:r>
          </a:p>
          <a:p>
            <a:r>
              <a:rPr lang="bn-BD" sz="2000" dirty="0">
                <a:latin typeface="Kalpurush" pitchFamily="2" charset="0"/>
                <a:cs typeface="Kalpurush" pitchFamily="2" charset="0"/>
              </a:rPr>
              <a:t>৫. গাঙ - গঙ্গা নদী - যেকোনো নদী</a:t>
            </a:r>
            <a:r>
              <a:rPr lang="en-US" sz="2000" dirty="0">
                <a:latin typeface="Kalpurush" pitchFamily="2" charset="0"/>
                <a:cs typeface="Kalpurush" pitchFamily="2" charset="0"/>
              </a:rPr>
              <a:t> </a:t>
            </a:r>
          </a:p>
          <a:p>
            <a:r>
              <a:rPr lang="bn-BD" sz="2000" dirty="0">
                <a:latin typeface="Kalpurush" pitchFamily="2" charset="0"/>
                <a:cs typeface="Kalpurush" pitchFamily="2" charset="0"/>
              </a:rPr>
              <a:t>৬. কুশীলব - লব ও কুশ - নাটকের পাত্রপাত্রী</a:t>
            </a:r>
            <a:r>
              <a:rPr lang="en-US" sz="2000" dirty="0">
                <a:latin typeface="Kalpurush" pitchFamily="2" charset="0"/>
                <a:cs typeface="Kalpurush" pitchFamily="2" charset="0"/>
              </a:rPr>
              <a:t> </a:t>
            </a:r>
          </a:p>
          <a:p>
            <a:r>
              <a:rPr lang="bn-BD" sz="2000" dirty="0">
                <a:latin typeface="Kalpurush" pitchFamily="2" charset="0"/>
                <a:cs typeface="Kalpurush" pitchFamily="2" charset="0"/>
              </a:rPr>
              <a:t>৭. তৈল - তিল থেকে জাত - যেকোনো তেল</a:t>
            </a:r>
            <a:endParaRPr lang="en-US" sz="2000" dirty="0">
              <a:latin typeface="Kalpurush" pitchFamily="2" charset="0"/>
              <a:cs typeface="Kalpurush" pitchFamily="2" charset="0"/>
            </a:endParaRPr>
          </a:p>
          <a:p>
            <a:r>
              <a:rPr lang="bn-BD" sz="2000" dirty="0">
                <a:latin typeface="Kalpurush" pitchFamily="2" charset="0"/>
                <a:cs typeface="Kalpurush" pitchFamily="2" charset="0"/>
              </a:rPr>
              <a:t>৮. প্রশস্ত - প্রশংসিত - বিস্তৃত</a:t>
            </a:r>
            <a:r>
              <a:rPr lang="en-US" sz="2000" dirty="0">
                <a:latin typeface="Kalpurush" pitchFamily="2" charset="0"/>
                <a:cs typeface="Kalpurush" pitchFamily="2" charset="0"/>
              </a:rPr>
              <a:t> </a:t>
            </a:r>
          </a:p>
          <a:p>
            <a:r>
              <a:rPr lang="bn-BD" sz="2000" dirty="0">
                <a:latin typeface="Kalpurush" pitchFamily="2" charset="0"/>
                <a:cs typeface="Kalpurush" pitchFamily="2" charset="0"/>
              </a:rPr>
              <a:t>৯. গৌরচন্দ্রিকা - গৌরাঙ্গের লীলা বিষয়ক সংগীত - যেকোনো বিষয়ের গোড়ার কথা</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১০. মার্গ - মৃগ চলার পথ - যেকোনো পথ</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১১. ধন্য - ধনবান বা বিত্তশালী - সৌভাগ্যবান</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১২. মৌন - মুনির ভাব - নীরবতা</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১৩. যথেষ্ট - ইচ্ছামতো - প্রচুর</a:t>
            </a:r>
            <a:r>
              <a:rPr lang="en-US" sz="2000" dirty="0">
                <a:latin typeface="Kalpurush" pitchFamily="2" charset="0"/>
                <a:cs typeface="Kalpurush" pitchFamily="2" charset="0"/>
              </a:rPr>
              <a:t> </a:t>
            </a:r>
          </a:p>
          <a:p>
            <a:endParaRPr lang="en-US" sz="2000" dirty="0">
              <a:latin typeface="Kalpurush" pitchFamily="2" charset="0"/>
              <a:cs typeface="Kalpurush"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1" y="609601"/>
            <a:ext cx="8686799" cy="6124754"/>
          </a:xfrm>
          <a:prstGeom prst="rect">
            <a:avLst/>
          </a:prstGeom>
          <a:noFill/>
        </p:spPr>
        <p:txBody>
          <a:bodyPr wrap="square" rtlCol="0">
            <a:spAutoFit/>
          </a:bodyPr>
          <a:lstStyle/>
          <a:p>
            <a:r>
              <a:rPr lang="bn-BD" sz="2000" b="1" dirty="0">
                <a:solidFill>
                  <a:schemeClr val="bg1"/>
                </a:solidFill>
                <a:latin typeface="Kalpurush" pitchFamily="2" charset="0"/>
                <a:cs typeface="Kalpurush" pitchFamily="2" charset="0"/>
              </a:rPr>
              <a:t>২. অর্থ সংকোচন</a:t>
            </a:r>
            <a:endParaRPr lang="en-US" sz="2000" dirty="0">
              <a:solidFill>
                <a:schemeClr val="bg1"/>
              </a:solidFill>
              <a:latin typeface="Kalpurush" pitchFamily="2" charset="0"/>
              <a:cs typeface="Kalpurush" pitchFamily="2" charset="0"/>
            </a:endParaRPr>
          </a:p>
          <a:p>
            <a:r>
              <a:rPr lang="bn-BD" sz="1600" dirty="0">
                <a:latin typeface="Kalpurush" pitchFamily="2" charset="0"/>
                <a:cs typeface="Kalpurush" pitchFamily="2" charset="0"/>
              </a:rPr>
              <a:t>প্রথমে কোনো শব্দের অর্থ যদি একাধিক বস্তুকে বা ব্যাপকভাবকে বোঝায় এবং কিছুকাল পরে যদি তার অর্থ একাধিক বস্তু বা ব্যাপক ভাবকে না বুঝিয়ে তার একটিমাত্র ভাব বা বস্তুকে বোঝায় তবে সেই প্রক্রিয়াকে অর্থসংকোচ বলে।</a:t>
            </a:r>
            <a:r>
              <a:rPr lang="en-US" sz="1600" dirty="0">
                <a:latin typeface="Kalpurush" pitchFamily="2" charset="0"/>
                <a:cs typeface="Kalpurush" pitchFamily="2" charset="0"/>
              </a:rPr>
              <a:t> </a:t>
            </a:r>
          </a:p>
          <a:p>
            <a:r>
              <a:rPr lang="en-US" sz="1600" dirty="0">
                <a:latin typeface="Kalpurush" pitchFamily="2" charset="0"/>
                <a:cs typeface="Kalpurush" pitchFamily="2" charset="0"/>
              </a:rPr>
              <a:t> </a:t>
            </a:r>
          </a:p>
          <a:p>
            <a:r>
              <a:rPr lang="bn-BD" b="1" dirty="0">
                <a:solidFill>
                  <a:srgbClr val="FF0000"/>
                </a:solidFill>
                <a:latin typeface="Kalpurush" pitchFamily="2" charset="0"/>
                <a:cs typeface="Kalpurush" pitchFamily="2" charset="0"/>
              </a:rPr>
              <a:t>অর্থ সংকোচের উদাহরণ</a:t>
            </a:r>
            <a:endParaRPr lang="en-US" b="1" dirty="0">
              <a:solidFill>
                <a:srgbClr val="FF0000"/>
              </a:solidFill>
              <a:latin typeface="Kalpurush" pitchFamily="2" charset="0"/>
              <a:cs typeface="Kalpurush" pitchFamily="2" charset="0"/>
            </a:endParaRPr>
          </a:p>
          <a:p>
            <a:r>
              <a:rPr lang="bn-BD" sz="1600" dirty="0">
                <a:latin typeface="Kalpurush" pitchFamily="2" charset="0"/>
                <a:cs typeface="Kalpurush" pitchFamily="2" charset="0"/>
              </a:rPr>
              <a:t>শব্দ - মূল অর্থ - পরিবর্তিত অর্থ</a:t>
            </a:r>
            <a:endParaRPr lang="en-US" sz="1600" dirty="0">
              <a:latin typeface="Kalpurush" pitchFamily="2" charset="0"/>
              <a:cs typeface="Kalpurush" pitchFamily="2" charset="0"/>
            </a:endParaRPr>
          </a:p>
          <a:p>
            <a:r>
              <a:rPr lang="bn-BD" sz="1600" dirty="0">
                <a:latin typeface="Kalpurush" pitchFamily="2" charset="0"/>
                <a:cs typeface="Kalpurush" pitchFamily="2" charset="0"/>
              </a:rPr>
              <a:t>১. অন্ন - খাদ্য - ভাত</a:t>
            </a:r>
            <a:r>
              <a:rPr lang="en-US" sz="1600" dirty="0">
                <a:latin typeface="Kalpurush" pitchFamily="2" charset="0"/>
                <a:cs typeface="Kalpurush" pitchFamily="2" charset="0"/>
              </a:rPr>
              <a:t> </a:t>
            </a:r>
          </a:p>
          <a:p>
            <a:r>
              <a:rPr lang="bn-BD" sz="1600" dirty="0">
                <a:latin typeface="Kalpurush" pitchFamily="2" charset="0"/>
                <a:cs typeface="Kalpurush" pitchFamily="2" charset="0"/>
              </a:rPr>
              <a:t>২. মৃগ - যেকোনো পশু - হরিণ</a:t>
            </a:r>
            <a:r>
              <a:rPr lang="en-US" sz="1600" dirty="0">
                <a:latin typeface="Kalpurush" pitchFamily="2" charset="0"/>
                <a:cs typeface="Kalpurush" pitchFamily="2" charset="0"/>
              </a:rPr>
              <a:t> </a:t>
            </a:r>
          </a:p>
          <a:p>
            <a:r>
              <a:rPr lang="bn-BD" sz="1600" dirty="0">
                <a:latin typeface="Kalpurush" pitchFamily="2" charset="0"/>
                <a:cs typeface="Kalpurush" pitchFamily="2" charset="0"/>
              </a:rPr>
              <a:t>৩. মুনিশ - মানুষ বা মনুষ্য - মজুর শ্রেণির মানুষ</a:t>
            </a:r>
            <a:r>
              <a:rPr lang="en-US" sz="1600" dirty="0">
                <a:latin typeface="Kalpurush" pitchFamily="2" charset="0"/>
                <a:cs typeface="Kalpurush" pitchFamily="2" charset="0"/>
              </a:rPr>
              <a:t> </a:t>
            </a:r>
          </a:p>
          <a:p>
            <a:r>
              <a:rPr lang="bn-BD" sz="1600" dirty="0">
                <a:latin typeface="Kalpurush" pitchFamily="2" charset="0"/>
                <a:cs typeface="Kalpurush" pitchFamily="2" charset="0"/>
              </a:rPr>
              <a:t>৪. প্রদীপ - আলো বা দীপ - এক বিশেষ ধরনের দীপ</a:t>
            </a:r>
            <a:r>
              <a:rPr lang="en-US" sz="1600" dirty="0">
                <a:latin typeface="Kalpurush" pitchFamily="2" charset="0"/>
                <a:cs typeface="Kalpurush" pitchFamily="2" charset="0"/>
              </a:rPr>
              <a:t> </a:t>
            </a:r>
          </a:p>
          <a:p>
            <a:r>
              <a:rPr lang="bn-BD" sz="1600" dirty="0">
                <a:latin typeface="Kalpurush" pitchFamily="2" charset="0"/>
                <a:cs typeface="Kalpurush" pitchFamily="2" charset="0"/>
              </a:rPr>
              <a:t>৫. আহ্নিক - প্রাত্যহিক - সন্ধ্যাবেলা</a:t>
            </a:r>
            <a:r>
              <a:rPr lang="en-US" sz="1600" dirty="0">
                <a:latin typeface="Kalpurush" pitchFamily="2" charset="0"/>
                <a:cs typeface="Kalpurush" pitchFamily="2" charset="0"/>
              </a:rPr>
              <a:t> </a:t>
            </a:r>
          </a:p>
          <a:p>
            <a:r>
              <a:rPr lang="bn-BD" sz="1600" dirty="0">
                <a:latin typeface="Kalpurush" pitchFamily="2" charset="0"/>
                <a:cs typeface="Kalpurush" pitchFamily="2" charset="0"/>
              </a:rPr>
              <a:t>৬. গৃহস্থ - গৃহে স্থিত - সংসারী</a:t>
            </a:r>
            <a:r>
              <a:rPr lang="en-US" sz="1600" dirty="0">
                <a:latin typeface="Kalpurush" pitchFamily="2" charset="0"/>
                <a:cs typeface="Kalpurush" pitchFamily="2" charset="0"/>
              </a:rPr>
              <a:t> </a:t>
            </a:r>
          </a:p>
          <a:p>
            <a:r>
              <a:rPr lang="bn-BD" sz="1600" dirty="0">
                <a:latin typeface="Kalpurush" pitchFamily="2" charset="0"/>
                <a:cs typeface="Kalpurush" pitchFamily="2" charset="0"/>
              </a:rPr>
              <a:t>৭. জগৎ - গমনশীল - পৃথিবী</a:t>
            </a:r>
            <a:r>
              <a:rPr lang="en-US" sz="1600" dirty="0">
                <a:latin typeface="Kalpurush" pitchFamily="2" charset="0"/>
                <a:cs typeface="Kalpurush" pitchFamily="2" charset="0"/>
              </a:rPr>
              <a:t> </a:t>
            </a:r>
          </a:p>
          <a:p>
            <a:r>
              <a:rPr lang="bn-BD" sz="1600" dirty="0">
                <a:latin typeface="Kalpurush" pitchFamily="2" charset="0"/>
                <a:cs typeface="Kalpurush" pitchFamily="2" charset="0"/>
              </a:rPr>
              <a:t>৮. তপন - তপ্তকারী - সূর্য</a:t>
            </a:r>
            <a:r>
              <a:rPr lang="en-US" sz="1600" dirty="0">
                <a:latin typeface="Kalpurush" pitchFamily="2" charset="0"/>
                <a:cs typeface="Kalpurush" pitchFamily="2" charset="0"/>
              </a:rPr>
              <a:t> </a:t>
            </a:r>
          </a:p>
          <a:p>
            <a:r>
              <a:rPr lang="bn-BD" sz="1600" dirty="0">
                <a:latin typeface="Kalpurush" pitchFamily="2" charset="0"/>
                <a:cs typeface="Kalpurush" pitchFamily="2" charset="0"/>
              </a:rPr>
              <a:t>৯. দণ্ড - দমন করার উপকরণ - দাঁত</a:t>
            </a:r>
            <a:r>
              <a:rPr lang="en-US" sz="1600" dirty="0">
                <a:latin typeface="Kalpurush" pitchFamily="2" charset="0"/>
                <a:cs typeface="Kalpurush" pitchFamily="2" charset="0"/>
              </a:rPr>
              <a:t> </a:t>
            </a:r>
          </a:p>
          <a:p>
            <a:r>
              <a:rPr lang="bn-BD" sz="1600" dirty="0">
                <a:latin typeface="Kalpurush" pitchFamily="2" charset="0"/>
                <a:cs typeface="Kalpurush" pitchFamily="2" charset="0"/>
              </a:rPr>
              <a:t>১০. দাঁড় - দণ্ড - নৌকার ক্ষেপনী</a:t>
            </a:r>
            <a:endParaRPr lang="en-US" sz="1600" dirty="0">
              <a:latin typeface="Kalpurush" pitchFamily="2" charset="0"/>
              <a:cs typeface="Kalpurush" pitchFamily="2" charset="0"/>
            </a:endParaRPr>
          </a:p>
          <a:p>
            <a:r>
              <a:rPr lang="bn-BD" sz="1600" dirty="0">
                <a:latin typeface="Kalpurush" pitchFamily="2" charset="0"/>
                <a:cs typeface="Kalpurush" pitchFamily="2" charset="0"/>
              </a:rPr>
              <a:t>১১. ব্যাঘ্র - বিশেষ ভাবে আঘ্রানকারী - বাঘ</a:t>
            </a:r>
            <a:endParaRPr lang="en-US" sz="1600" dirty="0">
              <a:latin typeface="Kalpurush" pitchFamily="2" charset="0"/>
              <a:cs typeface="Kalpurush" pitchFamily="2" charset="0"/>
            </a:endParaRPr>
          </a:p>
          <a:p>
            <a:r>
              <a:rPr lang="bn-BD" sz="1600" dirty="0">
                <a:latin typeface="Kalpurush" pitchFamily="2" charset="0"/>
                <a:cs typeface="Kalpurush" pitchFamily="2" charset="0"/>
              </a:rPr>
              <a:t>১৩. বেদ - জ্ঞান - গ্রন্থ বিশেষ</a:t>
            </a:r>
            <a:r>
              <a:rPr lang="en-US" sz="1600" dirty="0">
                <a:latin typeface="Kalpurush" pitchFamily="2" charset="0"/>
                <a:cs typeface="Kalpurush" pitchFamily="2" charset="0"/>
              </a:rPr>
              <a:t> </a:t>
            </a:r>
          </a:p>
          <a:p>
            <a:r>
              <a:rPr lang="bn-BD" sz="1600" dirty="0">
                <a:latin typeface="Kalpurush" pitchFamily="2" charset="0"/>
                <a:cs typeface="Kalpurush" pitchFamily="2" charset="0"/>
              </a:rPr>
              <a:t>১৪. প্রভাত - প্রকৃষ্টরূপে ভাত বা উজ্জ্বল - সকাল</a:t>
            </a:r>
            <a:endParaRPr lang="en-US" sz="1600" dirty="0">
              <a:latin typeface="Kalpurush" pitchFamily="2" charset="0"/>
              <a:cs typeface="Kalpurush" pitchFamily="2" charset="0"/>
            </a:endParaRPr>
          </a:p>
          <a:p>
            <a:r>
              <a:rPr lang="bn-BD" sz="1600" dirty="0">
                <a:latin typeface="Kalpurush" pitchFamily="2" charset="0"/>
                <a:cs typeface="Kalpurush" pitchFamily="2" charset="0"/>
              </a:rPr>
              <a:t>১৫. ভুজঙ্গ - ভুজ বা হাতে ভর দিয়ে চলে এমন - সাপ</a:t>
            </a:r>
            <a:r>
              <a:rPr lang="en-US" sz="1600" dirty="0">
                <a:latin typeface="Kalpurush" pitchFamily="2" charset="0"/>
                <a:cs typeface="Kalpurush" pitchFamily="2" charset="0"/>
              </a:rPr>
              <a:t> </a:t>
            </a:r>
          </a:p>
          <a:p>
            <a:r>
              <a:rPr lang="bn-BD" sz="1600" dirty="0">
                <a:latin typeface="Kalpurush" pitchFamily="2" charset="0"/>
                <a:cs typeface="Kalpurush" pitchFamily="2" charset="0"/>
              </a:rPr>
              <a:t>১৬. অনীকিনী - যুদ্ধে প্রয়োজন যার - সৈন্যদল</a:t>
            </a:r>
            <a:endParaRPr lang="en-US" sz="1600" dirty="0">
              <a:latin typeface="Kalpurush" pitchFamily="2" charset="0"/>
              <a:cs typeface="Kalpurush" pitchFamily="2" charset="0"/>
            </a:endParaRPr>
          </a:p>
          <a:p>
            <a:r>
              <a:rPr lang="bn-BD" sz="1600" dirty="0">
                <a:latin typeface="Kalpurush" pitchFamily="2" charset="0"/>
                <a:cs typeface="Kalpurush" pitchFamily="2" charset="0"/>
              </a:rPr>
              <a:t>১৭. তুরঙ্গম - দ্রুতগতি সম্পন্ন - ঘোড়া</a:t>
            </a:r>
            <a:r>
              <a:rPr lang="en-US" sz="1600" dirty="0">
                <a:latin typeface="Kalpurush" pitchFamily="2" charset="0"/>
                <a:cs typeface="Kalpurush" pitchFamily="2" charset="0"/>
              </a:rPr>
              <a:t> </a:t>
            </a:r>
          </a:p>
          <a:p>
            <a:r>
              <a:rPr lang="bn-BD" sz="1600" dirty="0">
                <a:latin typeface="Kalpurush" pitchFamily="2" charset="0"/>
                <a:cs typeface="Kalpurush" pitchFamily="2" charset="0"/>
              </a:rPr>
              <a:t>১৮. কৃপণ - কৃপার পাত্র - ব্যয়কুণ্ঠ ব্যক্তি</a:t>
            </a:r>
            <a:endParaRPr lang="en-US" sz="1600" dirty="0">
              <a:latin typeface="Kalpurush" pitchFamily="2" charset="0"/>
              <a:cs typeface="Kalpurush" pitchFamily="2" charset="0"/>
            </a:endParaRPr>
          </a:p>
          <a:p>
            <a:endParaRPr lang="en-US" sz="1600" dirty="0">
              <a:latin typeface="Kalpurush" pitchFamily="2" charset="0"/>
              <a:cs typeface="Kalpurush"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1" y="381000"/>
            <a:ext cx="8534400" cy="6463308"/>
          </a:xfrm>
          <a:prstGeom prst="rect">
            <a:avLst/>
          </a:prstGeom>
          <a:noFill/>
        </p:spPr>
        <p:txBody>
          <a:bodyPr wrap="square" rtlCol="0">
            <a:spAutoFit/>
          </a:bodyPr>
          <a:lstStyle/>
          <a:p>
            <a:r>
              <a:rPr lang="bn-BD" sz="2000" b="1" dirty="0">
                <a:solidFill>
                  <a:srgbClr val="FF0000"/>
                </a:solidFill>
                <a:latin typeface="Kalpurush" pitchFamily="2" charset="0"/>
                <a:cs typeface="Kalpurush" pitchFamily="2" charset="0"/>
              </a:rPr>
              <a:t>৩. অর্থসংশ্লেষ বা অর্থসংক্রম</a:t>
            </a:r>
            <a:r>
              <a:rPr lang="en-US" sz="2000" b="1" dirty="0">
                <a:solidFill>
                  <a:srgbClr val="FF0000"/>
                </a:solidFill>
                <a:latin typeface="Kalpurush" pitchFamily="2" charset="0"/>
                <a:cs typeface="Kalpurush" pitchFamily="2" charset="0"/>
              </a:rPr>
              <a:t> </a:t>
            </a:r>
            <a:endParaRPr lang="en-US" sz="2000" dirty="0">
              <a:solidFill>
                <a:srgbClr val="FF0000"/>
              </a:solidFill>
              <a:latin typeface="Kalpurush" pitchFamily="2" charset="0"/>
              <a:cs typeface="Kalpurush" pitchFamily="2" charset="0"/>
            </a:endParaRPr>
          </a:p>
          <a:p>
            <a:r>
              <a:rPr lang="bn-BD" dirty="0">
                <a:latin typeface="Kalpurush" pitchFamily="2" charset="0"/>
                <a:cs typeface="Kalpurush" pitchFamily="2" charset="0"/>
              </a:rPr>
              <a:t>কোনো শব্দের অর্থ পরিবর্তন হতে হতে এমন নতুন অর্থ দাঁড়ায় যে মূল অর্থের সঙ্গে তার যোগ সহজে পাওয়া যায় না। এই ধরনের পরিবর্তনকে অর্থসংশ্লেষ বা অর্থসংক্রম বলে।</a:t>
            </a:r>
            <a:r>
              <a:rPr lang="en-US" dirty="0">
                <a:latin typeface="Kalpurush" pitchFamily="2" charset="0"/>
                <a:cs typeface="Kalpurush" pitchFamily="2" charset="0"/>
              </a:rPr>
              <a:t> </a:t>
            </a:r>
          </a:p>
          <a:p>
            <a:r>
              <a:rPr lang="en-US" dirty="0">
                <a:latin typeface="Kalpurush" pitchFamily="2" charset="0"/>
                <a:cs typeface="Kalpurush" pitchFamily="2" charset="0"/>
              </a:rPr>
              <a:t> </a:t>
            </a:r>
          </a:p>
          <a:p>
            <a:r>
              <a:rPr lang="bn-BD" b="1" dirty="0">
                <a:solidFill>
                  <a:srgbClr val="FF0000"/>
                </a:solidFill>
                <a:latin typeface="Kalpurush" pitchFamily="2" charset="0"/>
                <a:cs typeface="Kalpurush" pitchFamily="2" charset="0"/>
              </a:rPr>
              <a:t>অর্থসংশ্লেষ বা অর্থের রূপান্তরের উদাহরণ</a:t>
            </a:r>
            <a:endParaRPr lang="en-US" dirty="0">
              <a:solidFill>
                <a:srgbClr val="FF0000"/>
              </a:solidFill>
              <a:latin typeface="Kalpurush" pitchFamily="2" charset="0"/>
              <a:cs typeface="Kalpurush" pitchFamily="2" charset="0"/>
            </a:endParaRPr>
          </a:p>
          <a:p>
            <a:r>
              <a:rPr lang="bn-BD" sz="2000" b="1" dirty="0">
                <a:solidFill>
                  <a:schemeClr val="bg1"/>
                </a:solidFill>
                <a:latin typeface="Kalpurush" pitchFamily="2" charset="0"/>
                <a:cs typeface="Kalpurush" pitchFamily="2" charset="0"/>
              </a:rPr>
              <a:t>শব্দ - মূল অর্থ - পরিবর্তিত অর্থ</a:t>
            </a:r>
            <a:r>
              <a:rPr lang="en-US" sz="2000" b="1" dirty="0">
                <a:solidFill>
                  <a:schemeClr val="bg1"/>
                </a:solidFill>
                <a:latin typeface="Kalpurush" pitchFamily="2" charset="0"/>
                <a:cs typeface="Kalpurush" pitchFamily="2" charset="0"/>
              </a:rPr>
              <a:t> </a:t>
            </a:r>
          </a:p>
          <a:p>
            <a:r>
              <a:rPr lang="bn-BD" dirty="0">
                <a:latin typeface="Kalpurush" pitchFamily="2" charset="0"/>
                <a:cs typeface="Kalpurush" pitchFamily="2" charset="0"/>
              </a:rPr>
              <a:t>১. শুশ্রূষা - শোনার ইচ্ছা - সেবা</a:t>
            </a:r>
            <a:r>
              <a:rPr lang="en-US" dirty="0">
                <a:latin typeface="Kalpurush" pitchFamily="2" charset="0"/>
                <a:cs typeface="Kalpurush" pitchFamily="2" charset="0"/>
              </a:rPr>
              <a:t> </a:t>
            </a:r>
          </a:p>
          <a:p>
            <a:r>
              <a:rPr lang="bn-BD" dirty="0">
                <a:latin typeface="Kalpurush" pitchFamily="2" charset="0"/>
                <a:cs typeface="Kalpurush" pitchFamily="2" charset="0"/>
              </a:rPr>
              <a:t>২. বিবেক - পৃথক - বিচারবোধ</a:t>
            </a:r>
            <a:r>
              <a:rPr lang="en-US" dirty="0">
                <a:latin typeface="Kalpurush" pitchFamily="2" charset="0"/>
                <a:cs typeface="Kalpurush" pitchFamily="2" charset="0"/>
              </a:rPr>
              <a:t> </a:t>
            </a:r>
          </a:p>
          <a:p>
            <a:r>
              <a:rPr lang="bn-BD" dirty="0">
                <a:latin typeface="Kalpurush" pitchFamily="2" charset="0"/>
                <a:cs typeface="Kalpurush" pitchFamily="2" charset="0"/>
              </a:rPr>
              <a:t>৩. ঘর্ম - গ্রীষ্ম - গ্রীষ্মজনিত স্বেদসুতি</a:t>
            </a:r>
            <a:endParaRPr lang="en-US" dirty="0">
              <a:latin typeface="Kalpurush" pitchFamily="2" charset="0"/>
              <a:cs typeface="Kalpurush" pitchFamily="2" charset="0"/>
            </a:endParaRPr>
          </a:p>
          <a:p>
            <a:r>
              <a:rPr lang="bn-BD" dirty="0">
                <a:latin typeface="Kalpurush" pitchFamily="2" charset="0"/>
                <a:cs typeface="Kalpurush" pitchFamily="2" charset="0"/>
              </a:rPr>
              <a:t>৪. অবজ্ঞা - স্বল্প জ্ঞান - অবহেলা</a:t>
            </a:r>
            <a:r>
              <a:rPr lang="en-US" dirty="0">
                <a:latin typeface="Kalpurush" pitchFamily="2" charset="0"/>
                <a:cs typeface="Kalpurush" pitchFamily="2" charset="0"/>
              </a:rPr>
              <a:t> </a:t>
            </a:r>
          </a:p>
          <a:p>
            <a:r>
              <a:rPr lang="bn-BD" dirty="0">
                <a:latin typeface="Kalpurush" pitchFamily="2" charset="0"/>
                <a:cs typeface="Kalpurush" pitchFamily="2" charset="0"/>
              </a:rPr>
              <a:t>৫. পাত্র - পান করার আধার - বর</a:t>
            </a:r>
            <a:r>
              <a:rPr lang="en-US" dirty="0">
                <a:latin typeface="Kalpurush" pitchFamily="2" charset="0"/>
                <a:cs typeface="Kalpurush" pitchFamily="2" charset="0"/>
              </a:rPr>
              <a:t> </a:t>
            </a:r>
          </a:p>
          <a:p>
            <a:r>
              <a:rPr lang="bn-BD" dirty="0">
                <a:latin typeface="Kalpurush" pitchFamily="2" charset="0"/>
                <a:cs typeface="Kalpurush" pitchFamily="2" charset="0"/>
              </a:rPr>
              <a:t>৬. সন্দেশ - সংবাদ বা খবর - মিষ্টি খাবার</a:t>
            </a:r>
            <a:endParaRPr lang="en-US" dirty="0">
              <a:latin typeface="Kalpurush" pitchFamily="2" charset="0"/>
              <a:cs typeface="Kalpurush" pitchFamily="2" charset="0"/>
            </a:endParaRPr>
          </a:p>
          <a:p>
            <a:r>
              <a:rPr lang="bn-BD" dirty="0">
                <a:latin typeface="Kalpurush" pitchFamily="2" charset="0"/>
                <a:cs typeface="Kalpurush" pitchFamily="2" charset="0"/>
              </a:rPr>
              <a:t>৭. চামচে - ছোট্ট হাতা - তোষামেদকারী</a:t>
            </a:r>
            <a:endParaRPr lang="en-US" dirty="0">
              <a:latin typeface="Kalpurush" pitchFamily="2" charset="0"/>
              <a:cs typeface="Kalpurush" pitchFamily="2" charset="0"/>
            </a:endParaRPr>
          </a:p>
          <a:p>
            <a:r>
              <a:rPr lang="bn-BD" dirty="0">
                <a:latin typeface="Kalpurush" pitchFamily="2" charset="0"/>
                <a:cs typeface="Kalpurush" pitchFamily="2" charset="0"/>
              </a:rPr>
              <a:t>৮. গোষ্ঠী - গবাদি পশুর থাকার জায়গা - সমূহ</a:t>
            </a:r>
            <a:endParaRPr lang="en-US" dirty="0">
              <a:latin typeface="Kalpurush" pitchFamily="2" charset="0"/>
              <a:cs typeface="Kalpurush" pitchFamily="2" charset="0"/>
            </a:endParaRPr>
          </a:p>
          <a:p>
            <a:r>
              <a:rPr lang="bn-BD" dirty="0">
                <a:latin typeface="Kalpurush" pitchFamily="2" charset="0"/>
                <a:cs typeface="Kalpurush" pitchFamily="2" charset="0"/>
              </a:rPr>
              <a:t>৯. কলম - শর বা খাগ - লেখনী</a:t>
            </a:r>
            <a:r>
              <a:rPr lang="en-US" dirty="0">
                <a:latin typeface="Kalpurush" pitchFamily="2" charset="0"/>
                <a:cs typeface="Kalpurush" pitchFamily="2" charset="0"/>
              </a:rPr>
              <a:t> </a:t>
            </a:r>
          </a:p>
          <a:p>
            <a:r>
              <a:rPr lang="bn-BD" dirty="0">
                <a:latin typeface="Kalpurush" pitchFamily="2" charset="0"/>
                <a:cs typeface="Kalpurush" pitchFamily="2" charset="0"/>
              </a:rPr>
              <a:t>১০. গবেষণা - গরু খোঁজা - কোনো বিষয়ে নিয়মানুগ</a:t>
            </a:r>
            <a:r>
              <a:rPr lang="en-US" dirty="0">
                <a:latin typeface="Kalpurush" pitchFamily="2" charset="0"/>
                <a:cs typeface="Kalpurush" pitchFamily="2" charset="0"/>
              </a:rPr>
              <a:t> </a:t>
            </a:r>
          </a:p>
          <a:p>
            <a:r>
              <a:rPr lang="bn-BD" dirty="0">
                <a:latin typeface="Kalpurush" pitchFamily="2" charset="0"/>
                <a:cs typeface="Kalpurush" pitchFamily="2" charset="0"/>
              </a:rPr>
              <a:t>১১. দারুণ - কাষ্ট নির্মিত - অত্যন্ত</a:t>
            </a:r>
            <a:r>
              <a:rPr lang="en-US" dirty="0">
                <a:latin typeface="Kalpurush" pitchFamily="2" charset="0"/>
                <a:cs typeface="Kalpurush" pitchFamily="2" charset="0"/>
              </a:rPr>
              <a:t> </a:t>
            </a:r>
          </a:p>
          <a:p>
            <a:r>
              <a:rPr lang="bn-BD" dirty="0">
                <a:latin typeface="Kalpurush" pitchFamily="2" charset="0"/>
                <a:cs typeface="Kalpurush" pitchFamily="2" charset="0"/>
              </a:rPr>
              <a:t>১২. সুতরাং - অত্যন্ত - অতএব</a:t>
            </a:r>
            <a:r>
              <a:rPr lang="en-US" dirty="0">
                <a:latin typeface="Kalpurush" pitchFamily="2" charset="0"/>
                <a:cs typeface="Kalpurush" pitchFamily="2" charset="0"/>
              </a:rPr>
              <a:t> </a:t>
            </a:r>
          </a:p>
          <a:p>
            <a:r>
              <a:rPr lang="bn-BD" dirty="0">
                <a:latin typeface="Kalpurush" pitchFamily="2" charset="0"/>
                <a:cs typeface="Kalpurush" pitchFamily="2" charset="0"/>
              </a:rPr>
              <a:t>১৩. সামান্য - সমানতা - অল্প</a:t>
            </a:r>
            <a:r>
              <a:rPr lang="en-US" dirty="0">
                <a:latin typeface="Kalpurush" pitchFamily="2" charset="0"/>
                <a:cs typeface="Kalpurush" pitchFamily="2" charset="0"/>
              </a:rPr>
              <a:t> </a:t>
            </a:r>
          </a:p>
          <a:p>
            <a:r>
              <a:rPr lang="bn-BD" dirty="0">
                <a:latin typeface="Kalpurush" pitchFamily="2" charset="0"/>
                <a:cs typeface="Kalpurush" pitchFamily="2" charset="0"/>
              </a:rPr>
              <a:t>১৪. অভিসম্পাত - যুদ্ধের জন্য মুখোমুখি হাওয়া - অভিশাপ</a:t>
            </a:r>
            <a:r>
              <a:rPr lang="en-US" dirty="0">
                <a:latin typeface="Kalpurush" pitchFamily="2" charset="0"/>
                <a:cs typeface="Kalpurush" pitchFamily="2" charset="0"/>
              </a:rPr>
              <a:t> </a:t>
            </a:r>
          </a:p>
          <a:p>
            <a:r>
              <a:rPr lang="bn-BD" dirty="0">
                <a:latin typeface="Kalpurush" pitchFamily="2" charset="0"/>
                <a:cs typeface="Kalpurush" pitchFamily="2" charset="0"/>
              </a:rPr>
              <a:t>১৫. জলপানি - জলখাবার - ছাত্রবৃত্তি</a:t>
            </a:r>
            <a:endParaRPr lang="en-US" dirty="0">
              <a:latin typeface="Kalpurush" pitchFamily="2" charset="0"/>
              <a:cs typeface="Kalpurush" pitchFamily="2" charset="0"/>
            </a:endParaRPr>
          </a:p>
          <a:p>
            <a:r>
              <a:rPr lang="bn-BD" dirty="0">
                <a:latin typeface="Kalpurush" pitchFamily="2" charset="0"/>
                <a:cs typeface="Kalpurush" pitchFamily="2" charset="0"/>
              </a:rPr>
              <a:t>১৬. গবাক্ষ - গোরুর চোখ - জানালা</a:t>
            </a:r>
            <a:r>
              <a:rPr lang="en-US" dirty="0">
                <a:latin typeface="Kalpurush" pitchFamily="2" charset="0"/>
                <a:cs typeface="Kalpurush" pitchFamily="2" charset="0"/>
              </a:rPr>
              <a:t> </a:t>
            </a:r>
          </a:p>
          <a:p>
            <a:endParaRPr lang="en-US" dirty="0">
              <a:latin typeface="Kalpurush" pitchFamily="2" charset="0"/>
              <a:cs typeface="Kalpurush"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6555641"/>
          </a:xfrm>
          <a:prstGeom prst="rect">
            <a:avLst/>
          </a:prstGeom>
          <a:noFill/>
        </p:spPr>
        <p:txBody>
          <a:bodyPr wrap="square" rtlCol="0">
            <a:spAutoFit/>
          </a:bodyPr>
          <a:lstStyle/>
          <a:p>
            <a:r>
              <a:rPr lang="bn-BD" sz="2400" dirty="0">
                <a:solidFill>
                  <a:srgbClr val="FF0000"/>
                </a:solidFill>
                <a:latin typeface="Kalpurush" pitchFamily="2" charset="0"/>
                <a:cs typeface="Kalpurush" pitchFamily="2" charset="0"/>
              </a:rPr>
              <a:t>৪. অর্থের উৎকর্ষ বা উন্নতি</a:t>
            </a:r>
            <a:r>
              <a:rPr lang="en-US" sz="2400" dirty="0">
                <a:solidFill>
                  <a:srgbClr val="FF0000"/>
                </a:solidFill>
                <a:latin typeface="Kalpurush" pitchFamily="2" charset="0"/>
                <a:cs typeface="Kalpurush" pitchFamily="2" charset="0"/>
              </a:rPr>
              <a:t> </a:t>
            </a:r>
          </a:p>
          <a:p>
            <a:r>
              <a:rPr lang="bn-BD" dirty="0">
                <a:latin typeface="Kalpurush" pitchFamily="2" charset="0"/>
                <a:cs typeface="Kalpurush" pitchFamily="2" charset="0"/>
              </a:rPr>
              <a:t>কোনো শব্দের অর্থ যদি এমন ভাবে পরিবর্তিত হয় যে শব্দটিতে প্রথমে যে ভাব বা বস্তু বোঝাতো তার চেয়ে সম্মানিত বা আদৃত ভাব বা বস্তুকে বোঝায় তাহলে তাকে অর্থোন্নতি বলে।</a:t>
            </a:r>
            <a:r>
              <a:rPr lang="en-US" dirty="0">
                <a:latin typeface="Kalpurush" pitchFamily="2" charset="0"/>
                <a:cs typeface="Kalpurush" pitchFamily="2" charset="0"/>
              </a:rPr>
              <a:t> </a:t>
            </a:r>
          </a:p>
          <a:p>
            <a:r>
              <a:rPr lang="en-US" dirty="0">
                <a:latin typeface="Kalpurush" pitchFamily="2" charset="0"/>
                <a:cs typeface="Kalpurush" pitchFamily="2" charset="0"/>
              </a:rPr>
              <a:t> </a:t>
            </a:r>
          </a:p>
          <a:p>
            <a:r>
              <a:rPr lang="bn-BD" b="1" dirty="0">
                <a:solidFill>
                  <a:srgbClr val="FF0000"/>
                </a:solidFill>
                <a:latin typeface="Kalpurush" pitchFamily="2" charset="0"/>
                <a:cs typeface="Kalpurush" pitchFamily="2" charset="0"/>
              </a:rPr>
              <a:t>অর্থোন্নতির উদাহরণ</a:t>
            </a:r>
            <a:endParaRPr lang="en-US" b="1" dirty="0">
              <a:solidFill>
                <a:srgbClr val="FF0000"/>
              </a:solidFill>
              <a:latin typeface="Kalpurush" pitchFamily="2" charset="0"/>
              <a:cs typeface="Kalpurush" pitchFamily="2" charset="0"/>
            </a:endParaRPr>
          </a:p>
          <a:p>
            <a:r>
              <a:rPr lang="bn-BD" sz="2000" b="1" dirty="0">
                <a:solidFill>
                  <a:schemeClr val="bg1"/>
                </a:solidFill>
                <a:latin typeface="Kalpurush" pitchFamily="2" charset="0"/>
                <a:cs typeface="Kalpurush" pitchFamily="2" charset="0"/>
              </a:rPr>
              <a:t>শব্দ - মূল অর্থ - পরিবর্তিত অর্থ</a:t>
            </a:r>
            <a:r>
              <a:rPr lang="en-US" sz="2000" b="1" dirty="0">
                <a:solidFill>
                  <a:schemeClr val="bg1"/>
                </a:solidFill>
                <a:latin typeface="Kalpurush" pitchFamily="2" charset="0"/>
                <a:cs typeface="Kalpurush" pitchFamily="2" charset="0"/>
              </a:rPr>
              <a:t> </a:t>
            </a:r>
          </a:p>
          <a:p>
            <a:r>
              <a:rPr lang="bn-BD" dirty="0">
                <a:latin typeface="Kalpurush" pitchFamily="2" charset="0"/>
                <a:cs typeface="Kalpurush" pitchFamily="2" charset="0"/>
              </a:rPr>
              <a:t>১. বাতুল - বায়ুগ্রস্ত বা উন্মাদ - বিশেষ ধর্মসম্প্রদায়</a:t>
            </a:r>
            <a:r>
              <a:rPr lang="en-US" dirty="0">
                <a:latin typeface="Kalpurush" pitchFamily="2" charset="0"/>
                <a:cs typeface="Kalpurush" pitchFamily="2" charset="0"/>
              </a:rPr>
              <a:t> </a:t>
            </a:r>
          </a:p>
          <a:p>
            <a:r>
              <a:rPr lang="bn-BD" dirty="0">
                <a:latin typeface="Kalpurush" pitchFamily="2" charset="0"/>
                <a:cs typeface="Kalpurush" pitchFamily="2" charset="0"/>
              </a:rPr>
              <a:t>২. ভোগ - উপভোগ বা খাদ্যসামগ্রী - দেবতার উদ্দেশ্যে নিবেদিত ভোগ</a:t>
            </a:r>
            <a:r>
              <a:rPr lang="en-US" dirty="0">
                <a:latin typeface="Kalpurush" pitchFamily="2" charset="0"/>
                <a:cs typeface="Kalpurush" pitchFamily="2" charset="0"/>
              </a:rPr>
              <a:t> </a:t>
            </a:r>
          </a:p>
          <a:p>
            <a:r>
              <a:rPr lang="bn-BD" dirty="0">
                <a:latin typeface="Kalpurush" pitchFamily="2" charset="0"/>
                <a:cs typeface="Kalpurush" pitchFamily="2" charset="0"/>
              </a:rPr>
              <a:t>৩. মন্দির - গৃহ - দেবালয়</a:t>
            </a:r>
            <a:r>
              <a:rPr lang="en-US" dirty="0">
                <a:latin typeface="Kalpurush" pitchFamily="2" charset="0"/>
                <a:cs typeface="Kalpurush" pitchFamily="2" charset="0"/>
              </a:rPr>
              <a:t> </a:t>
            </a:r>
          </a:p>
          <a:p>
            <a:r>
              <a:rPr lang="bn-BD" dirty="0">
                <a:latin typeface="Kalpurush" pitchFamily="2" charset="0"/>
                <a:cs typeface="Kalpurush" pitchFamily="2" charset="0"/>
              </a:rPr>
              <a:t>৪. সাহস - হটকারিতা - নির্ভীকতা</a:t>
            </a:r>
            <a:r>
              <a:rPr lang="en-US" dirty="0">
                <a:latin typeface="Kalpurush" pitchFamily="2" charset="0"/>
                <a:cs typeface="Kalpurush" pitchFamily="2" charset="0"/>
              </a:rPr>
              <a:t> </a:t>
            </a:r>
          </a:p>
          <a:p>
            <a:r>
              <a:rPr lang="bn-BD" dirty="0">
                <a:latin typeface="Kalpurush" pitchFamily="2" charset="0"/>
                <a:cs typeface="Kalpurush" pitchFamily="2" charset="0"/>
              </a:rPr>
              <a:t>৫. সম্ভ্রান্ত - সম্যক ভ্রান্ত - মর্যাদা সম্পন্ন</a:t>
            </a:r>
            <a:endParaRPr lang="en-US" dirty="0">
              <a:latin typeface="Kalpurush" pitchFamily="2" charset="0"/>
              <a:cs typeface="Kalpurush" pitchFamily="2" charset="0"/>
            </a:endParaRPr>
          </a:p>
          <a:p>
            <a:r>
              <a:rPr lang="bn-BD" dirty="0">
                <a:latin typeface="Kalpurush" pitchFamily="2" charset="0"/>
                <a:cs typeface="Kalpurush" pitchFamily="2" charset="0"/>
              </a:rPr>
              <a:t>৬. দ্বিজ - দুবার জাত - ব্রাহ্মণ</a:t>
            </a:r>
            <a:r>
              <a:rPr lang="en-US" dirty="0">
                <a:latin typeface="Kalpurush" pitchFamily="2" charset="0"/>
                <a:cs typeface="Kalpurush" pitchFamily="2" charset="0"/>
              </a:rPr>
              <a:t> </a:t>
            </a:r>
          </a:p>
          <a:p>
            <a:r>
              <a:rPr lang="bn-BD" dirty="0">
                <a:latin typeface="Kalpurush" pitchFamily="2" charset="0"/>
                <a:cs typeface="Kalpurush" pitchFamily="2" charset="0"/>
              </a:rPr>
              <a:t>৭. দুহিতা - দোহনকারী - কন্যা</a:t>
            </a:r>
            <a:endParaRPr lang="en-US" dirty="0">
              <a:latin typeface="Kalpurush" pitchFamily="2" charset="0"/>
              <a:cs typeface="Kalpurush" pitchFamily="2" charset="0"/>
            </a:endParaRPr>
          </a:p>
          <a:p>
            <a:r>
              <a:rPr lang="bn-BD" dirty="0">
                <a:latin typeface="Kalpurush" pitchFamily="2" charset="0"/>
                <a:cs typeface="Kalpurush" pitchFamily="2" charset="0"/>
              </a:rPr>
              <a:t>৮. মণ্ডপ - মণ্ড পানের স্থান - দেবালয়</a:t>
            </a:r>
            <a:r>
              <a:rPr lang="en-US" dirty="0">
                <a:latin typeface="Kalpurush" pitchFamily="2" charset="0"/>
                <a:cs typeface="Kalpurush" pitchFamily="2" charset="0"/>
              </a:rPr>
              <a:t> </a:t>
            </a:r>
          </a:p>
          <a:p>
            <a:r>
              <a:rPr lang="bn-BD" dirty="0">
                <a:latin typeface="Kalpurush" pitchFamily="2" charset="0"/>
                <a:cs typeface="Kalpurush" pitchFamily="2" charset="0"/>
              </a:rPr>
              <a:t>৯. হর - হরণকারী - শিব</a:t>
            </a:r>
            <a:r>
              <a:rPr lang="en-US" dirty="0">
                <a:latin typeface="Kalpurush" pitchFamily="2" charset="0"/>
                <a:cs typeface="Kalpurush" pitchFamily="2" charset="0"/>
              </a:rPr>
              <a:t> </a:t>
            </a:r>
          </a:p>
          <a:p>
            <a:r>
              <a:rPr lang="bn-BD" dirty="0">
                <a:latin typeface="Kalpurush" pitchFamily="2" charset="0"/>
                <a:cs typeface="Kalpurush" pitchFamily="2" charset="0"/>
              </a:rPr>
              <a:t>১০. মার্জনা - মাজা - ক্ষমা</a:t>
            </a:r>
            <a:r>
              <a:rPr lang="en-US" dirty="0">
                <a:latin typeface="Kalpurush" pitchFamily="2" charset="0"/>
                <a:cs typeface="Kalpurush" pitchFamily="2" charset="0"/>
              </a:rPr>
              <a:t> </a:t>
            </a:r>
          </a:p>
          <a:p>
            <a:r>
              <a:rPr lang="bn-BD" dirty="0">
                <a:latin typeface="Kalpurush" pitchFamily="2" charset="0"/>
                <a:cs typeface="Kalpurush" pitchFamily="2" charset="0"/>
              </a:rPr>
              <a:t>১১. দণ্ড - লাঠি - শাস্তি</a:t>
            </a:r>
            <a:r>
              <a:rPr lang="en-US" dirty="0">
                <a:latin typeface="Kalpurush" pitchFamily="2" charset="0"/>
                <a:cs typeface="Kalpurush" pitchFamily="2" charset="0"/>
              </a:rPr>
              <a:t> </a:t>
            </a:r>
          </a:p>
          <a:p>
            <a:r>
              <a:rPr lang="bn-BD" dirty="0">
                <a:latin typeface="Kalpurush" pitchFamily="2" charset="0"/>
                <a:cs typeface="Kalpurush" pitchFamily="2" charset="0"/>
              </a:rPr>
              <a:t>১২. গোধূলি - গরুর ক্ষুরে উৎক্ষিপ্ত ধূলি - সন্ধ্যা</a:t>
            </a:r>
            <a:endParaRPr lang="en-US" dirty="0">
              <a:latin typeface="Kalpurush" pitchFamily="2" charset="0"/>
              <a:cs typeface="Kalpurush" pitchFamily="2" charset="0"/>
            </a:endParaRPr>
          </a:p>
          <a:p>
            <a:r>
              <a:rPr lang="bn-BD" dirty="0">
                <a:latin typeface="Kalpurush" pitchFamily="2" charset="0"/>
                <a:cs typeface="Kalpurush" pitchFamily="2" charset="0"/>
              </a:rPr>
              <a:t>১৩. অদৃষ্ট - অদেখা - ভাগ্য</a:t>
            </a:r>
            <a:r>
              <a:rPr lang="en-US" dirty="0">
                <a:latin typeface="Kalpurush" pitchFamily="2" charset="0"/>
                <a:cs typeface="Kalpurush" pitchFamily="2" charset="0"/>
              </a:rPr>
              <a:t> </a:t>
            </a:r>
          </a:p>
          <a:p>
            <a:r>
              <a:rPr lang="bn-BD" dirty="0">
                <a:latin typeface="Kalpurush" pitchFamily="2" charset="0"/>
                <a:cs typeface="Kalpurush" pitchFamily="2" charset="0"/>
              </a:rPr>
              <a:t>১৪. অপরূপ - কদাকার - অতি সুন্দর</a:t>
            </a:r>
            <a:r>
              <a:rPr lang="en-US" dirty="0">
                <a:latin typeface="Kalpurush" pitchFamily="2" charset="0"/>
                <a:cs typeface="Kalpurush" pitchFamily="2" charset="0"/>
              </a:rPr>
              <a:t> </a:t>
            </a:r>
          </a:p>
          <a:p>
            <a:r>
              <a:rPr lang="bn-BD" dirty="0">
                <a:latin typeface="Kalpurush" pitchFamily="2" charset="0"/>
                <a:cs typeface="Kalpurush" pitchFamily="2" charset="0"/>
              </a:rPr>
              <a:t>১৫. অরুণ - সূর্য সারথি - সূর্য</a:t>
            </a:r>
            <a:r>
              <a:rPr lang="en-US" dirty="0">
                <a:latin typeface="Kalpurush" pitchFamily="2" charset="0"/>
                <a:cs typeface="Kalpurush" pitchFamily="2" charset="0"/>
              </a:rPr>
              <a:t> </a:t>
            </a:r>
          </a:p>
          <a:p>
            <a:r>
              <a:rPr lang="bn-BD" dirty="0">
                <a:latin typeface="Kalpurush" pitchFamily="2" charset="0"/>
                <a:cs typeface="Kalpurush" pitchFamily="2" charset="0"/>
              </a:rPr>
              <a:t>১৬. ভীষণ - ভীতিপ্রদ - অতিশয়</a:t>
            </a:r>
            <a:r>
              <a:rPr lang="en-US" dirty="0">
                <a:latin typeface="Kalpurush" pitchFamily="2" charset="0"/>
                <a:cs typeface="Kalpurush" pitchFamily="2" charset="0"/>
              </a:rPr>
              <a:t> </a:t>
            </a:r>
          </a:p>
          <a:p>
            <a:endParaRPr lang="en-US" dirty="0">
              <a:latin typeface="Kalpurush" pitchFamily="2" charset="0"/>
              <a:cs typeface="Kalpurush"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1" y="762000"/>
            <a:ext cx="8534400" cy="6124754"/>
          </a:xfrm>
          <a:prstGeom prst="rect">
            <a:avLst/>
          </a:prstGeom>
          <a:noFill/>
        </p:spPr>
        <p:txBody>
          <a:bodyPr wrap="square" rtlCol="0">
            <a:spAutoFit/>
          </a:bodyPr>
          <a:lstStyle/>
          <a:p>
            <a:r>
              <a:rPr lang="bn-BD" sz="2400" b="1" dirty="0">
                <a:solidFill>
                  <a:srgbClr val="FF0000"/>
                </a:solidFill>
                <a:latin typeface="Kalpurush" pitchFamily="2" charset="0"/>
                <a:cs typeface="Kalpurush" pitchFamily="2" charset="0"/>
              </a:rPr>
              <a:t>৫. অর্থের অপকর্ষ বা অবনতি</a:t>
            </a:r>
            <a:endParaRPr lang="en-US" sz="2400" dirty="0">
              <a:solidFill>
                <a:srgbClr val="FF0000"/>
              </a:solidFill>
              <a:latin typeface="Kalpurush" pitchFamily="2" charset="0"/>
              <a:cs typeface="Kalpurush" pitchFamily="2" charset="0"/>
            </a:endParaRPr>
          </a:p>
          <a:p>
            <a:r>
              <a:rPr lang="bn-BD" sz="2000" dirty="0">
                <a:latin typeface="Kalpurush" pitchFamily="2" charset="0"/>
                <a:cs typeface="Kalpurush" pitchFamily="2" charset="0"/>
              </a:rPr>
              <a:t>কোনো শব্দের অর্থ পরিবর্তনের ফলে যদি এমন হয় যে</a:t>
            </a:r>
            <a:r>
              <a:rPr lang="en-US" sz="2000" dirty="0">
                <a:latin typeface="Kalpurush" pitchFamily="2" charset="0"/>
                <a:cs typeface="Kalpurush" pitchFamily="2" charset="0"/>
              </a:rPr>
              <a:t>, </a:t>
            </a:r>
            <a:r>
              <a:rPr lang="bn-BD" sz="2000" dirty="0">
                <a:latin typeface="Kalpurush" pitchFamily="2" charset="0"/>
                <a:cs typeface="Kalpurush" pitchFamily="2" charset="0"/>
              </a:rPr>
              <a:t>শব্দাটিতে পূর্বাপেক্ষা হেয় বা তুচ্ছ বিষয়কে বোঝায় তাহলে সেই প্রক্রিয়াকে অর্থাবনতি বলে।</a:t>
            </a:r>
            <a:r>
              <a:rPr lang="en-US" sz="2000" dirty="0">
                <a:latin typeface="Kalpurush" pitchFamily="2" charset="0"/>
                <a:cs typeface="Kalpurush" pitchFamily="2" charset="0"/>
              </a:rPr>
              <a:t> </a:t>
            </a:r>
          </a:p>
          <a:p>
            <a:r>
              <a:rPr lang="en-US" sz="2000" dirty="0">
                <a:latin typeface="Kalpurush" pitchFamily="2" charset="0"/>
                <a:cs typeface="Kalpurush" pitchFamily="2" charset="0"/>
              </a:rPr>
              <a:t> </a:t>
            </a:r>
          </a:p>
          <a:p>
            <a:r>
              <a:rPr lang="bn-BD" sz="2400" b="1" dirty="0">
                <a:solidFill>
                  <a:schemeClr val="bg1"/>
                </a:solidFill>
                <a:latin typeface="Kalpurush" pitchFamily="2" charset="0"/>
                <a:cs typeface="Kalpurush" pitchFamily="2" charset="0"/>
              </a:rPr>
              <a:t>অর্থের অপকর্ষের উদাহরণ</a:t>
            </a:r>
            <a:endParaRPr lang="en-US" sz="2400" b="1" dirty="0">
              <a:solidFill>
                <a:schemeClr val="bg1"/>
              </a:solidFill>
              <a:latin typeface="Kalpurush" pitchFamily="2" charset="0"/>
              <a:cs typeface="Kalpurush" pitchFamily="2" charset="0"/>
            </a:endParaRPr>
          </a:p>
          <a:p>
            <a:r>
              <a:rPr lang="bn-BD" sz="2400" b="1" dirty="0">
                <a:solidFill>
                  <a:schemeClr val="bg1"/>
                </a:solidFill>
                <a:latin typeface="Kalpurush" pitchFamily="2" charset="0"/>
                <a:cs typeface="Kalpurush" pitchFamily="2" charset="0"/>
              </a:rPr>
              <a:t>শব্দ - মূল অর্থ - পরিবর্তিত অর্থ</a:t>
            </a:r>
            <a:r>
              <a:rPr lang="en-US" sz="2400" b="1" dirty="0">
                <a:solidFill>
                  <a:schemeClr val="bg1"/>
                </a:solidFill>
                <a:latin typeface="Kalpurush" pitchFamily="2" charset="0"/>
                <a:cs typeface="Kalpurush" pitchFamily="2" charset="0"/>
              </a:rPr>
              <a:t> </a:t>
            </a:r>
          </a:p>
          <a:p>
            <a:r>
              <a:rPr lang="bn-BD" sz="2000" dirty="0">
                <a:latin typeface="Kalpurush" pitchFamily="2" charset="0"/>
                <a:cs typeface="Kalpurush" pitchFamily="2" charset="0"/>
              </a:rPr>
              <a:t>১. মহাজন - মহৎ ব্যক্তি - সুদখোর</a:t>
            </a:r>
            <a:r>
              <a:rPr lang="en-US" sz="2000" dirty="0">
                <a:latin typeface="Kalpurush" pitchFamily="2" charset="0"/>
                <a:cs typeface="Kalpurush" pitchFamily="2" charset="0"/>
              </a:rPr>
              <a:t> </a:t>
            </a:r>
          </a:p>
          <a:p>
            <a:r>
              <a:rPr lang="bn-BD" sz="2000" dirty="0">
                <a:latin typeface="Kalpurush" pitchFamily="2" charset="0"/>
                <a:cs typeface="Kalpurush" pitchFamily="2" charset="0"/>
              </a:rPr>
              <a:t>২. ঝি - কন্যা - দাসী</a:t>
            </a:r>
            <a:r>
              <a:rPr lang="en-US" sz="2000" dirty="0">
                <a:latin typeface="Kalpurush" pitchFamily="2" charset="0"/>
                <a:cs typeface="Kalpurush" pitchFamily="2" charset="0"/>
              </a:rPr>
              <a:t> </a:t>
            </a:r>
          </a:p>
          <a:p>
            <a:r>
              <a:rPr lang="bn-BD" sz="2000" dirty="0">
                <a:latin typeface="Kalpurush" pitchFamily="2" charset="0"/>
                <a:cs typeface="Kalpurush" pitchFamily="2" charset="0"/>
              </a:rPr>
              <a:t>৩. ইতর - অন্য - নীচ</a:t>
            </a:r>
            <a:r>
              <a:rPr lang="en-US" sz="2000" dirty="0">
                <a:latin typeface="Kalpurush" pitchFamily="2" charset="0"/>
                <a:cs typeface="Kalpurush" pitchFamily="2" charset="0"/>
              </a:rPr>
              <a:t> </a:t>
            </a:r>
          </a:p>
          <a:p>
            <a:r>
              <a:rPr lang="bn-BD" sz="2000" dirty="0">
                <a:latin typeface="Kalpurush" pitchFamily="2" charset="0"/>
                <a:cs typeface="Kalpurush" pitchFamily="2" charset="0"/>
              </a:rPr>
              <a:t>৪. চামার - চর্ম ব্যবসায়ী - বদ লোক</a:t>
            </a:r>
            <a:r>
              <a:rPr lang="en-US" sz="2000" dirty="0">
                <a:latin typeface="Kalpurush" pitchFamily="2" charset="0"/>
                <a:cs typeface="Kalpurush" pitchFamily="2" charset="0"/>
              </a:rPr>
              <a:t> </a:t>
            </a:r>
          </a:p>
          <a:p>
            <a:r>
              <a:rPr lang="bn-BD" sz="2000" dirty="0">
                <a:latin typeface="Kalpurush" pitchFamily="2" charset="0"/>
                <a:cs typeface="Kalpurush" pitchFamily="2" charset="0"/>
              </a:rPr>
              <a:t>৫. ঠাকুর - দেবতা - রান্নার লোক</a:t>
            </a:r>
            <a:endParaRPr lang="en-US" sz="2000" dirty="0">
              <a:latin typeface="Kalpurush" pitchFamily="2" charset="0"/>
              <a:cs typeface="Kalpurush" pitchFamily="2" charset="0"/>
            </a:endParaRPr>
          </a:p>
          <a:p>
            <a:r>
              <a:rPr lang="bn-BD" sz="2000" dirty="0">
                <a:latin typeface="Kalpurush" pitchFamily="2" charset="0"/>
                <a:cs typeface="Kalpurush" pitchFamily="2" charset="0"/>
              </a:rPr>
              <a:t>৬. তল - পৃষ্ট - নিম্নদেশ</a:t>
            </a:r>
            <a:r>
              <a:rPr lang="en-US" sz="2000" dirty="0">
                <a:latin typeface="Kalpurush" pitchFamily="2" charset="0"/>
                <a:cs typeface="Kalpurush" pitchFamily="2" charset="0"/>
              </a:rPr>
              <a:t> </a:t>
            </a:r>
          </a:p>
          <a:p>
            <a:r>
              <a:rPr lang="bn-BD" sz="2000" dirty="0">
                <a:latin typeface="Kalpurush" pitchFamily="2" charset="0"/>
                <a:cs typeface="Kalpurush" pitchFamily="2" charset="0"/>
              </a:rPr>
              <a:t>৭. নাগর - নগরবাসী - অবৈধ প্রণয়ী</a:t>
            </a:r>
            <a:r>
              <a:rPr lang="en-US" sz="2000" dirty="0">
                <a:latin typeface="Kalpurush" pitchFamily="2" charset="0"/>
                <a:cs typeface="Kalpurush" pitchFamily="2" charset="0"/>
              </a:rPr>
              <a:t> </a:t>
            </a:r>
          </a:p>
          <a:p>
            <a:r>
              <a:rPr lang="bn-BD" sz="2000" dirty="0">
                <a:latin typeface="Kalpurush" pitchFamily="2" charset="0"/>
                <a:cs typeface="Kalpurush" pitchFamily="2" charset="0"/>
              </a:rPr>
              <a:t>৮. পদার্থ - পদের প্রতিপাদ্য - বস্তু</a:t>
            </a:r>
            <a:r>
              <a:rPr lang="en-US" sz="2000" dirty="0">
                <a:latin typeface="Kalpurush" pitchFamily="2" charset="0"/>
                <a:cs typeface="Kalpurush" pitchFamily="2" charset="0"/>
              </a:rPr>
              <a:t> </a:t>
            </a:r>
          </a:p>
          <a:p>
            <a:r>
              <a:rPr lang="bn-BD" sz="2000" dirty="0">
                <a:latin typeface="Kalpurush" pitchFamily="2" charset="0"/>
                <a:cs typeface="Kalpurush" pitchFamily="2" charset="0"/>
              </a:rPr>
              <a:t>৯. বন্য - বনে জাত - বুনো</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১০. বস্তি - বাসস্থান - আবর্জনাময় বসতি</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১১. বেদনা - অনুভব - যন্ত্রণা</a:t>
            </a:r>
            <a:r>
              <a:rPr lang="en-US" sz="2000" dirty="0">
                <a:latin typeface="Kalpurush" pitchFamily="2" charset="0"/>
                <a:cs typeface="Kalpurush" pitchFamily="2" charset="0"/>
              </a:rPr>
              <a:t>  </a:t>
            </a:r>
          </a:p>
          <a:p>
            <a:r>
              <a:rPr lang="bn-BD" sz="2000" dirty="0">
                <a:latin typeface="Kalpurush" pitchFamily="2" charset="0"/>
                <a:cs typeface="Kalpurush" pitchFamily="2" charset="0"/>
              </a:rPr>
              <a:t>১২. বাড়ন্ত - বর্ধিষ্ণু - নিঃশেষিত</a:t>
            </a:r>
            <a:r>
              <a:rPr lang="en-US" sz="2000" dirty="0">
                <a:latin typeface="Kalpurush" pitchFamily="2" charset="0"/>
                <a:cs typeface="Kalpurush" pitchFamily="2" charset="0"/>
              </a:rPr>
              <a:t> </a:t>
            </a:r>
          </a:p>
          <a:p>
            <a:endParaRPr lang="en-US" sz="2000" dirty="0">
              <a:latin typeface="Kalpurush" pitchFamily="2" charset="0"/>
              <a:cs typeface="Kalpurush"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00"/>
            <a:ext cx="5549520" cy="1200329"/>
          </a:xfrm>
          <a:prstGeom prst="rect">
            <a:avLst/>
          </a:prstGeom>
          <a:noFill/>
        </p:spPr>
        <p:txBody>
          <a:bodyPr wrap="square" rtlCol="0">
            <a:spAutoFit/>
          </a:bodyPr>
          <a:lstStyle/>
          <a:p>
            <a:pPr algn="ctr"/>
            <a:r>
              <a:rPr lang="bn-BD" sz="7200" dirty="0" smtClean="0">
                <a:solidFill>
                  <a:srgbClr val="FF0000"/>
                </a:solidFill>
              </a:rPr>
              <a:t>ধন্যবাদ</a:t>
            </a:r>
            <a:r>
              <a:rPr lang="bn-BD" dirty="0" smtClean="0"/>
              <a:t> </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TotalTime>
  <Words>120</Words>
  <Application>Microsoft Office PowerPoint</Application>
  <PresentationFormat>On-screen Show (4:3)</PresentationFormat>
  <Paragraphs>114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Technic</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PC</cp:lastModifiedBy>
  <cp:revision>22</cp:revision>
  <dcterms:created xsi:type="dcterms:W3CDTF">2022-03-13T15:08:20Z</dcterms:created>
  <dcterms:modified xsi:type="dcterms:W3CDTF">2024-11-16T10:03:30Z</dcterms:modified>
</cp:coreProperties>
</file>